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8" r:id="rId3"/>
    <p:sldId id="259" r:id="rId4"/>
    <p:sldId id="260" r:id="rId5"/>
    <p:sldId id="257" r:id="rId6"/>
    <p:sldId id="262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63" r:id="rId15"/>
    <p:sldId id="261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70" d="100"/>
          <a:sy n="70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C907B-748F-4314-B5FF-FCDA518A9FFE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98CC5A-8512-4B07-BDD5-83C5F25383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958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8CC5A-8512-4B07-BDD5-83C5F253836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544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5E51-88C3-434E-A1DA-597F1F5C3B02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2BC7-9CD6-4932-9FE5-EC3971E8F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5E51-88C3-434E-A1DA-597F1F5C3B02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2BC7-9CD6-4932-9FE5-EC3971E8F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5E51-88C3-434E-A1DA-597F1F5C3B02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2BC7-9CD6-4932-9FE5-EC3971E8F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5E51-88C3-434E-A1DA-597F1F5C3B02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2BC7-9CD6-4932-9FE5-EC3971E8F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5E51-88C3-434E-A1DA-597F1F5C3B02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2BC7-9CD6-4932-9FE5-EC3971E8F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5E51-88C3-434E-A1DA-597F1F5C3B02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2BC7-9CD6-4932-9FE5-EC3971E8F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5E51-88C3-434E-A1DA-597F1F5C3B02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2BC7-9CD6-4932-9FE5-EC3971E8F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5E51-88C3-434E-A1DA-597F1F5C3B02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2BC7-9CD6-4932-9FE5-EC3971E8F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5E51-88C3-434E-A1DA-597F1F5C3B02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2BC7-9CD6-4932-9FE5-EC3971E8F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5E51-88C3-434E-A1DA-597F1F5C3B02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2BC7-9CD6-4932-9FE5-EC3971E8F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5E51-88C3-434E-A1DA-597F1F5C3B02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A2BC7-9CD6-4932-9FE5-EC3971E8F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E51-88C3-434E-A1DA-597F1F5C3B02}" type="datetimeFigureOut">
              <a:rPr lang="en-US" smtClean="0"/>
              <a:pPr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A2BC7-9CD6-4932-9FE5-EC3971E8F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Chapter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Culture </a:t>
            </a:r>
            <a:r>
              <a:rPr lang="en-US" b="1" dirty="0"/>
              <a:t>and Business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uncertainty avoidance </a:t>
            </a:r>
            <a:endParaRPr lang="fa-I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830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This refers to how much uncertainty a society or culture is willing to accept.</a:t>
            </a:r>
          </a:p>
          <a:p>
            <a:r>
              <a:rPr lang="en-US" dirty="0" smtClean="0"/>
              <a:t> It can also be considered an indication of the risk propensity of people from a specific culture.</a:t>
            </a:r>
          </a:p>
          <a:p>
            <a:r>
              <a:rPr lang="en-US" dirty="0" smtClean="0"/>
              <a:t> People who have high uncertainty avoidance generally tend to appreciate very clear instructions</a:t>
            </a:r>
          </a:p>
          <a:p>
            <a:r>
              <a:rPr lang="en-US" dirty="0" smtClean="0"/>
              <a:t>At the office, sharply defined rules and rituals are used to get tasks completed.</a:t>
            </a:r>
            <a:endParaRPr lang="fa-I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uncertainty avoidance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Stability and what is known are preferred to instability and the unknown. </a:t>
            </a:r>
          </a:p>
          <a:p>
            <a:r>
              <a:rPr lang="en-US" dirty="0" smtClean="0"/>
              <a:t>Company cultures in these countries may show a preference for low-risk decisions, and employees in these companies are less willing to exhibit aggressiveness. </a:t>
            </a:r>
          </a:p>
          <a:p>
            <a:r>
              <a:rPr lang="en-US" dirty="0" smtClean="0"/>
              <a:t>In countries with low uncertainty avoidance, people are more willing to take on risks, companies may appear less formal and structured, and “thinking outside the box” is valued.</a:t>
            </a:r>
          </a:p>
          <a:p>
            <a:r>
              <a:rPr lang="en-US" dirty="0" smtClean="0"/>
              <a:t> Examples of these cultures are Denmark, Singapore, Australia</a:t>
            </a:r>
            <a:endParaRPr lang="fa-I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long-term orientation</a:t>
            </a:r>
            <a:endParaRPr lang="fa-I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refers to whether a culture has a long-term or short-term orientation the effort to understand the difference in thinking between the East and the West</a:t>
            </a:r>
          </a:p>
          <a:p>
            <a:r>
              <a:rPr lang="en-US" dirty="0" smtClean="0"/>
              <a:t>The long-term orientation values persistence, perseverance, thriftiness, and having a sense of shame. These are evident in traditional Eastern cultures. </a:t>
            </a:r>
          </a:p>
          <a:p>
            <a:r>
              <a:rPr lang="en-US" dirty="0" smtClean="0"/>
              <a:t>Based on these values, it’s easy to see why a Japanese CEO is likely to apologize or take the blame for a faulty product or process.</a:t>
            </a:r>
            <a:endParaRPr lang="fa-I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long-term orientation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short-term orientation values tradition only to the extent of fulfilling social obligations or providing gifts or favors. </a:t>
            </a:r>
          </a:p>
          <a:p>
            <a:r>
              <a:rPr lang="en-US" dirty="0" smtClean="0"/>
              <a:t>These cultures are more likely to be focused on the immediate or short-term impact of an issue.</a:t>
            </a:r>
          </a:p>
          <a:p>
            <a:r>
              <a:rPr lang="en-US" dirty="0" smtClean="0"/>
              <a:t> Not surprisingly, the United Kingdom and the United States rank low on the long-term orientation.</a:t>
            </a:r>
          </a:p>
          <a:p>
            <a:endParaRPr lang="fa-I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9900"/>
                </a:solidFill>
              </a:rPr>
              <a:t>other determinants of culture.</a:t>
            </a:r>
            <a:endParaRPr lang="en-US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In addition to the main analytical methods for comparing and contrasting cultures, there are a number </a:t>
            </a:r>
            <a:r>
              <a:rPr lang="en-US" dirty="0">
                <a:solidFill>
                  <a:srgbClr val="FF9900"/>
                </a:solidFill>
              </a:rPr>
              <a:t>of other determinants of culture</a:t>
            </a:r>
            <a:r>
              <a:rPr lang="en-US" dirty="0"/>
              <a:t>. </a:t>
            </a:r>
            <a:endParaRPr lang="en-US" dirty="0" smtClean="0"/>
          </a:p>
          <a:p>
            <a:pPr lvl="0"/>
            <a:r>
              <a:rPr lang="en-US" dirty="0" smtClean="0"/>
              <a:t>These </a:t>
            </a:r>
            <a:r>
              <a:rPr lang="en-US" dirty="0"/>
              <a:t>determinants include </a:t>
            </a:r>
            <a:r>
              <a:rPr lang="en-US" dirty="0">
                <a:solidFill>
                  <a:srgbClr val="FF0000"/>
                </a:solidFill>
              </a:rPr>
              <a:t>manners, mind-sets, values, rituals, religious beliefs, laws, arts, ideas, customs, beliefs, ceremonies, social institutions, myths and legends, language, individual identity, and behaviors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lvl="0"/>
            <a:r>
              <a:rPr lang="en-US" dirty="0" smtClean="0"/>
              <a:t> </a:t>
            </a:r>
            <a:r>
              <a:rPr lang="en-US" dirty="0"/>
              <a:t>Language includes </a:t>
            </a:r>
            <a:r>
              <a:rPr lang="en-US" dirty="0">
                <a:solidFill>
                  <a:srgbClr val="00B050"/>
                </a:solidFill>
              </a:rPr>
              <a:t>both verbal and physical languages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What Else Determines a Culture</a:t>
            </a:r>
            <a:r>
              <a:rPr lang="en-US" b="1" dirty="0" smtClean="0">
                <a:solidFill>
                  <a:srgbClr val="00B050"/>
                </a:solidFill>
              </a:rPr>
              <a:t>?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4" name="Content Placeholder 3" descr="http://2012books.lardbucket.org/books/international-business-opportunities-and-challenges-in-a-flattening-world/section_07/10c7f28364ce1ac778e7ab5c8ff22538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600200"/>
            <a:ext cx="7680960" cy="4663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Understanding How Culture Impacts Local Business Practices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Professionals often err when they think that in today’s </a:t>
            </a:r>
            <a:r>
              <a:rPr lang="en-US" dirty="0">
                <a:solidFill>
                  <a:srgbClr val="FFC000"/>
                </a:solidFill>
              </a:rPr>
              <a:t>shrinking world</a:t>
            </a:r>
            <a:r>
              <a:rPr lang="en-US" dirty="0"/>
              <a:t>,</a:t>
            </a:r>
            <a:r>
              <a:rPr lang="en-US" dirty="0">
                <a:solidFill>
                  <a:srgbClr val="0070C0"/>
                </a:solidFill>
              </a:rPr>
              <a:t> cultural differences no longer pertain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>
                <a:solidFill>
                  <a:srgbClr val="7030A0"/>
                </a:solidFill>
              </a:rPr>
              <a:t>People mistakenly assume that others think alike just because they dress alike and even sound similar in their choice of words in a business setting</a:t>
            </a:r>
            <a:r>
              <a:rPr lang="en-US" dirty="0" smtClean="0">
                <a:solidFill>
                  <a:srgbClr val="7030A0"/>
                </a:solidFill>
              </a:rPr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Even in today’s global world, </a:t>
            </a:r>
            <a:r>
              <a:rPr lang="en-US" dirty="0">
                <a:solidFill>
                  <a:srgbClr val="C00000"/>
                </a:solidFill>
              </a:rPr>
              <a:t>there are wide cultural differences and these differences influence how people do business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Spotlight on Cultures and </a:t>
            </a:r>
            <a:r>
              <a:rPr lang="en-US" b="1" dirty="0" smtClean="0">
                <a:solidFill>
                  <a:srgbClr val="C00000"/>
                </a:solidFill>
              </a:rPr>
              <a:t>Entrepreneurship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>
                <a:solidFill>
                  <a:srgbClr val="CC66FF"/>
                </a:solidFill>
              </a:rPr>
              <a:t>Culture impacts many elements of business, including the following</a:t>
            </a:r>
            <a:r>
              <a:rPr lang="en-US" dirty="0"/>
              <a:t>:</a:t>
            </a:r>
            <a:endParaRPr lang="en-US" sz="2800" dirty="0"/>
          </a:p>
          <a:p>
            <a:pPr lvl="1"/>
            <a:r>
              <a:rPr lang="en-US" dirty="0">
                <a:solidFill>
                  <a:srgbClr val="00B050"/>
                </a:solidFill>
              </a:rPr>
              <a:t>the pace of business</a:t>
            </a:r>
            <a:endParaRPr lang="en-US" sz="2400" dirty="0">
              <a:solidFill>
                <a:srgbClr val="00B05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business protocol—</a:t>
            </a:r>
            <a:r>
              <a:rPr lang="en-US" dirty="0"/>
              <a:t>how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to physically and verbally meet and interact</a:t>
            </a:r>
            <a:endParaRPr lang="en-US" sz="2400" dirty="0"/>
          </a:p>
          <a:p>
            <a:pPr lvl="1"/>
            <a:r>
              <a:rPr lang="en-US" dirty="0">
                <a:solidFill>
                  <a:srgbClr val="0070C0"/>
                </a:solidFill>
              </a:rPr>
              <a:t>decision making and negotiating</a:t>
            </a:r>
            <a:endParaRPr lang="en-US" sz="2400" dirty="0">
              <a:solidFill>
                <a:srgbClr val="0070C0"/>
              </a:solidFill>
            </a:endParaRPr>
          </a:p>
          <a:p>
            <a:pPr lvl="1"/>
            <a:r>
              <a:rPr lang="en-US" dirty="0">
                <a:solidFill>
                  <a:srgbClr val="FFC000"/>
                </a:solidFill>
              </a:rPr>
              <a:t>managing employees and projects</a:t>
            </a:r>
            <a:endParaRPr lang="en-US" sz="2400" dirty="0">
              <a:solidFill>
                <a:srgbClr val="FFC000"/>
              </a:solidFill>
            </a:endParaRPr>
          </a:p>
          <a:p>
            <a:pPr lvl="1"/>
            <a:r>
              <a:rPr lang="en-US" dirty="0">
                <a:solidFill>
                  <a:srgbClr val="7030A0"/>
                </a:solidFill>
              </a:rPr>
              <a:t>propensity for risk taking</a:t>
            </a:r>
            <a:endParaRPr lang="en-US" sz="2400" dirty="0">
              <a:solidFill>
                <a:srgbClr val="7030A0"/>
              </a:solidFill>
            </a:endParaRPr>
          </a:p>
          <a:p>
            <a:pPr lvl="1"/>
            <a:r>
              <a:rPr lang="en-US" dirty="0">
                <a:solidFill>
                  <a:srgbClr val="FF9900"/>
                </a:solidFill>
              </a:rPr>
              <a:t>marketing, sales, and distribution</a:t>
            </a:r>
            <a:endParaRPr lang="en-US" sz="2400" dirty="0">
              <a:solidFill>
                <a:srgbClr val="FF99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C66FF"/>
                </a:solidFill>
              </a:rPr>
              <a:t>Impact of Culture on Business</a:t>
            </a:r>
            <a:endParaRPr lang="en-US" dirty="0">
              <a:solidFill>
                <a:srgbClr val="CC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B050"/>
                </a:solidFill>
              </a:rPr>
              <a:t>When you’re dealing with people from another culture, you may find that their business practices and communication and management styles are different from what you are accustomed to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>
                <a:solidFill>
                  <a:srgbClr val="FFC000"/>
                </a:solidFill>
              </a:rPr>
              <a:t>Understanding the culture of the people you are dealing with </a:t>
            </a:r>
            <a:r>
              <a:rPr lang="en-US" dirty="0">
                <a:solidFill>
                  <a:srgbClr val="0070C0"/>
                </a:solidFill>
              </a:rPr>
              <a:t>is important to successful business interactions </a:t>
            </a:r>
            <a:r>
              <a:rPr lang="en-US" dirty="0">
                <a:solidFill>
                  <a:srgbClr val="FF9900"/>
                </a:solidFill>
              </a:rPr>
              <a:t>as well as to accomplishing business objectives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9900"/>
                </a:solidFill>
              </a:rPr>
              <a:t>Impact of Culture on Business</a:t>
            </a:r>
            <a:endParaRPr lang="en-US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For example, you’ll need to understand the following:</a:t>
            </a:r>
            <a:endParaRPr lang="en-US" sz="2800" dirty="0"/>
          </a:p>
          <a:p>
            <a:pPr lvl="1"/>
            <a:r>
              <a:rPr lang="en-US" dirty="0">
                <a:solidFill>
                  <a:srgbClr val="FF9900"/>
                </a:solidFill>
              </a:rPr>
              <a:t>how people communicate</a:t>
            </a:r>
            <a:endParaRPr lang="en-US" sz="2400" dirty="0">
              <a:solidFill>
                <a:srgbClr val="FF99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how culture impacts how people view time and deadlines</a:t>
            </a:r>
            <a:endParaRPr lang="en-US" sz="2400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00B050"/>
                </a:solidFill>
              </a:rPr>
              <a:t>how people are likely to ask questions or highlight problems</a:t>
            </a:r>
            <a:endParaRPr lang="en-US" sz="2400" dirty="0">
              <a:solidFill>
                <a:srgbClr val="00B050"/>
              </a:solidFill>
            </a:endParaRPr>
          </a:p>
          <a:p>
            <a:pPr lvl="1"/>
            <a:r>
              <a:rPr lang="en-US" dirty="0">
                <a:solidFill>
                  <a:srgbClr val="0070C0"/>
                </a:solidFill>
              </a:rPr>
              <a:t>how people respond to management and authority</a:t>
            </a:r>
            <a:endParaRPr lang="en-US" sz="2400" dirty="0">
              <a:solidFill>
                <a:srgbClr val="0070C0"/>
              </a:solidFill>
            </a:endParaRPr>
          </a:p>
          <a:p>
            <a:pPr lvl="1"/>
            <a:r>
              <a:rPr lang="en-US" dirty="0">
                <a:solidFill>
                  <a:srgbClr val="7030A0"/>
                </a:solidFill>
              </a:rPr>
              <a:t>how people perceive verbal and physical communications</a:t>
            </a:r>
            <a:endParaRPr lang="en-US" sz="2400" dirty="0">
              <a:solidFill>
                <a:srgbClr val="7030A0"/>
              </a:solidFill>
            </a:endParaRPr>
          </a:p>
          <a:p>
            <a:pPr lvl="1"/>
            <a:r>
              <a:rPr lang="en-US" dirty="0">
                <a:solidFill>
                  <a:srgbClr val="CC66FF"/>
                </a:solidFill>
              </a:rPr>
              <a:t>how people make decisions</a:t>
            </a:r>
            <a:endParaRPr lang="en-US" sz="2400" dirty="0">
              <a:solidFill>
                <a:srgbClr val="CC66FF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What Is </a:t>
            </a:r>
            <a:r>
              <a:rPr lang="en-US" b="1" dirty="0" smtClean="0">
                <a:solidFill>
                  <a:srgbClr val="FF0000"/>
                </a:solidFill>
              </a:rPr>
              <a:t>Culture </a:t>
            </a:r>
            <a:r>
              <a:rPr lang="en-US" b="1" dirty="0">
                <a:solidFill>
                  <a:srgbClr val="FF0000"/>
                </a:solidFill>
              </a:rPr>
              <a:t>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Culture is the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beliefs, values, mind-sets, and practices </a:t>
            </a:r>
            <a:r>
              <a:rPr lang="en-US" dirty="0"/>
              <a:t>of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 specific group of people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It includes </a:t>
            </a:r>
            <a:r>
              <a:rPr lang="en-US" dirty="0">
                <a:solidFill>
                  <a:srgbClr val="92D050"/>
                </a:solidFill>
              </a:rPr>
              <a:t>the behavior pattern and norms </a:t>
            </a:r>
            <a:r>
              <a:rPr lang="en-US" dirty="0"/>
              <a:t>of a specific </a:t>
            </a:r>
            <a:r>
              <a:rPr lang="en-US" dirty="0">
                <a:solidFill>
                  <a:srgbClr val="7030A0"/>
                </a:solidFill>
              </a:rPr>
              <a:t>group—the rules, the assumptions</a:t>
            </a:r>
            <a:r>
              <a:rPr lang="en-US" dirty="0"/>
              <a:t>, the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perceptions, and the logic and reasoning that are specific to a group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Culture is really the </a:t>
            </a:r>
            <a:r>
              <a:rPr lang="en-US" dirty="0">
                <a:solidFill>
                  <a:srgbClr val="CC66FF"/>
                </a:solidFill>
              </a:rPr>
              <a:t>collective programming of our minds from birth</a:t>
            </a:r>
            <a:r>
              <a:rPr lang="en-US" dirty="0"/>
              <a:t>. It’s this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collective programming that distinguishes one group of people from another. </a:t>
            </a:r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dirty="0" smtClean="0"/>
              <a:t>Cultural </a:t>
            </a:r>
            <a:r>
              <a:rPr lang="en-US" dirty="0"/>
              <a:t>awareness most commonly refers to having an </a:t>
            </a:r>
            <a:r>
              <a:rPr lang="en-US" dirty="0">
                <a:solidFill>
                  <a:srgbClr val="00B050"/>
                </a:solidFill>
              </a:rPr>
              <a:t>understanding of another culture’s values and perspective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9900"/>
                </a:solidFill>
              </a:rPr>
              <a:t>global business ethics</a:t>
            </a:r>
            <a:endParaRPr lang="en-US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Culture impacts how </a:t>
            </a:r>
            <a:r>
              <a:rPr lang="en-US" dirty="0">
                <a:solidFill>
                  <a:srgbClr val="7030A0"/>
                </a:solidFill>
              </a:rPr>
              <a:t>local values influence the concept of global business ethics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 </a:t>
            </a:r>
            <a:r>
              <a:rPr lang="en-US" dirty="0"/>
              <a:t>Each professional is </a:t>
            </a:r>
            <a:r>
              <a:rPr lang="en-US" dirty="0">
                <a:solidFill>
                  <a:srgbClr val="00B050"/>
                </a:solidFill>
              </a:rPr>
              <a:t>influenced by the values, social programming, and experiences he or she has absorbed since childhood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 </a:t>
            </a:r>
            <a:r>
              <a:rPr lang="en-US" dirty="0"/>
              <a:t>These collective factors </a:t>
            </a:r>
            <a:r>
              <a:rPr lang="en-US" dirty="0">
                <a:solidFill>
                  <a:srgbClr val="CC66FF"/>
                </a:solidFill>
              </a:rPr>
              <a:t>impact how a person perceives an issue and the related correct or incorrect behavior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C66FF"/>
                </a:solidFill>
              </a:rPr>
              <a:t>global business ethics</a:t>
            </a:r>
            <a:endParaRPr lang="en-US" dirty="0">
              <a:solidFill>
                <a:srgbClr val="CC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some cultures,</a:t>
            </a:r>
            <a:r>
              <a:rPr lang="en-US" dirty="0" smtClean="0">
                <a:solidFill>
                  <a:srgbClr val="0070C0"/>
                </a:solidFill>
              </a:rPr>
              <a:t> the evolution of international business and culture sometimes creates a conflict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B050"/>
                </a:solidFill>
              </a:rPr>
              <a:t>such as what is seen in gift-giving practices or views on women in the workplace.</a:t>
            </a:r>
          </a:p>
          <a:p>
            <a:pPr lvl="0"/>
            <a:r>
              <a:rPr lang="en-US" dirty="0">
                <a:solidFill>
                  <a:srgbClr val="FF9900"/>
                </a:solidFill>
              </a:rPr>
              <a:t>Ethics impacts global business in the areas of management, corruption, and corporate social responsibility.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9900"/>
                </a:solidFill>
              </a:rPr>
              <a:t>Conducting Business and </a:t>
            </a:r>
            <a:r>
              <a:rPr lang="en-US" b="1" dirty="0" smtClean="0">
                <a:solidFill>
                  <a:srgbClr val="FF9900"/>
                </a:solidFill>
              </a:rPr>
              <a:t>Negotiating</a:t>
            </a:r>
            <a:endParaRPr lang="en-US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One of the most important cultural factors in many countries is the emphasis on networking or relationships</a:t>
            </a:r>
            <a:r>
              <a:rPr lang="en-US" b="1" dirty="0" smtClean="0"/>
              <a:t>.</a:t>
            </a:r>
          </a:p>
          <a:p>
            <a:r>
              <a:rPr lang="en-US" b="1" dirty="0">
                <a:solidFill>
                  <a:srgbClr val="7030A0"/>
                </a:solidFill>
              </a:rPr>
              <a:t>Even if you have been invited to bid on a contract, you are still trying to sell your company and </a:t>
            </a:r>
            <a:r>
              <a:rPr lang="en-US" b="1" dirty="0" smtClean="0">
                <a:solidFill>
                  <a:srgbClr val="7030A0"/>
                </a:solidFill>
              </a:rPr>
              <a:t>yourself</a:t>
            </a:r>
          </a:p>
          <a:p>
            <a:r>
              <a:rPr lang="en-US" b="1" dirty="0">
                <a:solidFill>
                  <a:srgbClr val="FF0000"/>
                </a:solidFill>
              </a:rPr>
              <a:t>Make sure you understand how your overseas associates think about time and deadlines.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Conducting Business and Negotiating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92D050"/>
                </a:solidFill>
              </a:rPr>
              <a:t>You need to understand the predominant corporate culture of the country you are dealing with—</a:t>
            </a: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particularly</a:t>
            </a:r>
            <a:r>
              <a:rPr lang="en-US" b="1" dirty="0">
                <a:solidFill>
                  <a:srgbClr val="92D050"/>
                </a:solidFill>
              </a:rPr>
              <a:t> </a:t>
            </a: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when dealing with vendors and external partners</a:t>
            </a:r>
            <a:r>
              <a:rPr lang="en-US" b="1" dirty="0" smtClean="0"/>
              <a:t>.</a:t>
            </a:r>
          </a:p>
          <a:p>
            <a:r>
              <a:rPr lang="en-US" b="1" dirty="0">
                <a:solidFill>
                  <a:srgbClr val="00B0F0"/>
                </a:solidFill>
              </a:rPr>
              <a:t>Understand how you can build trust with potential partners</a:t>
            </a:r>
            <a:r>
              <a:rPr lang="en-US" b="1" dirty="0" smtClean="0">
                <a:solidFill>
                  <a:srgbClr val="00B0F0"/>
                </a:solidFill>
              </a:rPr>
              <a:t>.</a:t>
            </a:r>
          </a:p>
          <a:p>
            <a:r>
              <a:rPr lang="en-US" b="1" dirty="0">
                <a:solidFill>
                  <a:srgbClr val="002060"/>
                </a:solidFill>
              </a:rPr>
              <a:t>How do people communicate?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Conducting Business and Negotiating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Focus on communications of all types and learn to find ways around cultural obstacles</a:t>
            </a:r>
            <a:r>
              <a:rPr lang="en-US" b="1" dirty="0" smtClean="0"/>
              <a:t>.</a:t>
            </a:r>
          </a:p>
          <a:p>
            <a:r>
              <a:rPr lang="en-US" b="1" dirty="0">
                <a:solidFill>
                  <a:srgbClr val="7030A0"/>
                </a:solidFill>
              </a:rPr>
              <a:t>There are no clear playbooks for operating in every culture around the world</a:t>
            </a:r>
            <a:r>
              <a:rPr lang="en-US" b="1" dirty="0" smtClean="0">
                <a:solidFill>
                  <a:srgbClr val="7030A0"/>
                </a:solidFill>
              </a:rPr>
              <a:t>.</a:t>
            </a:r>
          </a:p>
          <a:p>
            <a:r>
              <a:rPr lang="en-US" b="1" dirty="0">
                <a:solidFill>
                  <a:srgbClr val="FF0000"/>
                </a:solidFill>
              </a:rPr>
              <a:t>Make sure in any interaction that you have a decision maker on the other end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When negotiating with people from a different culture, try to understand your counterpart’s position and objectives.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Conducting Business and Negotiating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Even in today’s wired world, don’t assume that everyone in every country is as reliant on the Internet and e-mail as you are</a:t>
            </a:r>
            <a:r>
              <a:rPr lang="en-US" b="1" dirty="0" smtClean="0"/>
              <a:t>.</a:t>
            </a: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As with any business transaction, use legal documents to document relationships and expectations.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What Is </a:t>
            </a:r>
            <a:r>
              <a:rPr lang="en-US" b="1" dirty="0" smtClean="0">
                <a:solidFill>
                  <a:srgbClr val="FF0000"/>
                </a:solidFill>
              </a:rPr>
              <a:t>Culture</a:t>
            </a:r>
            <a:r>
              <a:rPr lang="en-US" b="1" dirty="0">
                <a:solidFill>
                  <a:srgbClr val="FF0000"/>
                </a:solidFill>
              </a:rPr>
              <a:t>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When trying to understand</a:t>
            </a:r>
            <a:r>
              <a:rPr lang="en-US" dirty="0">
                <a:solidFill>
                  <a:srgbClr val="92D050"/>
                </a:solidFill>
              </a:rPr>
              <a:t> how cultures evolve</a:t>
            </a:r>
            <a:r>
              <a:rPr lang="en-US" dirty="0"/>
              <a:t>, we look at the </a:t>
            </a:r>
            <a:r>
              <a:rPr lang="en-US" dirty="0">
                <a:solidFill>
                  <a:srgbClr val="C00000"/>
                </a:solidFill>
              </a:rPr>
              <a:t>factors that help determine cultures and their values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</a:p>
          <a:p>
            <a:pPr lvl="0"/>
            <a:r>
              <a:rPr lang="en-US" dirty="0" smtClean="0"/>
              <a:t> </a:t>
            </a:r>
            <a:r>
              <a:rPr lang="en-US" dirty="0"/>
              <a:t>In general, a </a:t>
            </a:r>
            <a:r>
              <a:rPr lang="en-US" i="1" dirty="0">
                <a:solidFill>
                  <a:srgbClr val="00B050"/>
                </a:solidFill>
              </a:rPr>
              <a:t>value</a:t>
            </a:r>
            <a:r>
              <a:rPr lang="en-US" dirty="0">
                <a:solidFill>
                  <a:srgbClr val="00B050"/>
                </a:solidFill>
              </a:rPr>
              <a:t> is defined as something that we prefer over something else—whether </a:t>
            </a:r>
            <a:r>
              <a:rPr lang="en-US" dirty="0"/>
              <a:t>it’s a </a:t>
            </a:r>
            <a:r>
              <a:rPr lang="en-US" dirty="0">
                <a:solidFill>
                  <a:srgbClr val="FFC000"/>
                </a:solidFill>
              </a:rPr>
              <a:t>behavior or a tangible item</a:t>
            </a:r>
            <a:r>
              <a:rPr lang="en-US" dirty="0"/>
              <a:t>. </a:t>
            </a:r>
            <a:endParaRPr lang="en-US" dirty="0" smtClean="0"/>
          </a:p>
          <a:p>
            <a:pPr lvl="0"/>
            <a:r>
              <a:rPr lang="en-US" dirty="0" smtClean="0">
                <a:solidFill>
                  <a:srgbClr val="7030A0"/>
                </a:solidFill>
              </a:rPr>
              <a:t>Values </a:t>
            </a:r>
            <a:r>
              <a:rPr lang="en-US" dirty="0">
                <a:solidFill>
                  <a:srgbClr val="7030A0"/>
                </a:solidFill>
              </a:rPr>
              <a:t>are usually acquired early in life and are usually </a:t>
            </a:r>
            <a:r>
              <a:rPr lang="en-US" dirty="0" smtClean="0">
                <a:solidFill>
                  <a:srgbClr val="7030A0"/>
                </a:solidFill>
              </a:rPr>
              <a:t>non rational</a:t>
            </a:r>
            <a:r>
              <a:rPr lang="en-US" dirty="0"/>
              <a:t>. Our </a:t>
            </a:r>
            <a:r>
              <a:rPr lang="en-US" dirty="0">
                <a:solidFill>
                  <a:srgbClr val="92D050"/>
                </a:solidFill>
              </a:rPr>
              <a:t>values are the key building blocks of our cultural orientation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2D050"/>
                </a:solidFill>
              </a:rPr>
              <a:t>What Kinds of Culture Are There?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/>
              <a:t>When we say </a:t>
            </a:r>
            <a:r>
              <a:rPr lang="en-US" dirty="0">
                <a:solidFill>
                  <a:srgbClr val="FF0000"/>
                </a:solidFill>
              </a:rPr>
              <a:t>cultural, we don’t always just mean people from different countries</a:t>
            </a:r>
            <a:r>
              <a:rPr lang="en-US" dirty="0"/>
              <a:t>. </a:t>
            </a:r>
            <a:endParaRPr lang="en-US" dirty="0" smtClean="0"/>
          </a:p>
          <a:p>
            <a:pPr lvl="0"/>
            <a:r>
              <a:rPr lang="en-US" dirty="0" smtClean="0">
                <a:solidFill>
                  <a:srgbClr val="7030A0"/>
                </a:solidFill>
              </a:rPr>
              <a:t>Cultures </a:t>
            </a:r>
            <a:r>
              <a:rPr lang="en-US" dirty="0">
                <a:solidFill>
                  <a:srgbClr val="7030A0"/>
                </a:solidFill>
              </a:rPr>
              <a:t>exist in all types of groups</a:t>
            </a:r>
            <a:r>
              <a:rPr lang="en-US" dirty="0"/>
              <a:t>. There are even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subcultures within a country or target ethnic group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 </a:t>
            </a:r>
            <a:r>
              <a:rPr lang="en-US" dirty="0">
                <a:solidFill>
                  <a:srgbClr val="00B050"/>
                </a:solidFill>
              </a:rPr>
              <a:t>Each person belongs to several kinds of cultures</a:t>
            </a:r>
            <a:r>
              <a:rPr lang="en-US" dirty="0"/>
              <a:t>: </a:t>
            </a:r>
            <a:r>
              <a:rPr lang="en-US" dirty="0">
                <a:solidFill>
                  <a:srgbClr val="0070C0"/>
                </a:solidFill>
              </a:rPr>
              <a:t>national, </a:t>
            </a:r>
            <a:r>
              <a:rPr lang="en-US" dirty="0" smtClean="0">
                <a:solidFill>
                  <a:srgbClr val="0070C0"/>
                </a:solidFill>
              </a:rPr>
              <a:t>sub cultural </a:t>
            </a:r>
            <a:r>
              <a:rPr lang="en-US" dirty="0">
                <a:solidFill>
                  <a:srgbClr val="0070C0"/>
                </a:solidFill>
              </a:rPr>
              <a:t>(regional, gender, ethnic, religious, generational, and socioeconomic), and group or workplace (corporate culture).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What Kinds of Culture Are There</a:t>
            </a:r>
            <a:r>
              <a:rPr lang="en-US" b="1" dirty="0" smtClean="0">
                <a:solidFill>
                  <a:srgbClr val="0070C0"/>
                </a:solidFill>
              </a:rPr>
              <a:t>?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Content Placeholder 3" descr="http://2012books.lardbucket.org/books/international-business-opportunities-and-challenges-in-a-flattening-world/section_07/979bf23f78921800394dc6dcfc5bce03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645920"/>
            <a:ext cx="7772400" cy="5212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Geert Hofstede, Edward T. Hall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/>
              <a:t>There are </a:t>
            </a:r>
            <a:r>
              <a:rPr lang="en-US" dirty="0">
                <a:solidFill>
                  <a:srgbClr val="00B050"/>
                </a:solidFill>
              </a:rPr>
              <a:t>two key methods used to describe and analyze cultures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Geert </a:t>
            </a:r>
            <a:r>
              <a:rPr lang="en-US" dirty="0"/>
              <a:t>Hofstede </a:t>
            </a:r>
            <a:r>
              <a:rPr lang="en-US" dirty="0" smtClean="0"/>
              <a:t>, </a:t>
            </a:r>
            <a:r>
              <a:rPr lang="en-US" dirty="0"/>
              <a:t>focuses </a:t>
            </a:r>
            <a:r>
              <a:rPr lang="en-US" dirty="0">
                <a:solidFill>
                  <a:srgbClr val="FF0000"/>
                </a:solidFill>
              </a:rPr>
              <a:t>on five </a:t>
            </a:r>
            <a:r>
              <a:rPr lang="en-US" dirty="0">
                <a:solidFill>
                  <a:srgbClr val="00B050"/>
                </a:solidFill>
              </a:rPr>
              <a:t>key dimensions </a:t>
            </a:r>
            <a:r>
              <a:rPr lang="en-US" dirty="0"/>
              <a:t>that interpret </a:t>
            </a:r>
            <a:r>
              <a:rPr lang="en-US" dirty="0">
                <a:solidFill>
                  <a:srgbClr val="FF9900"/>
                </a:solidFill>
              </a:rPr>
              <a:t>behaviors, values, and attitudes</a:t>
            </a:r>
            <a:r>
              <a:rPr lang="en-US" dirty="0"/>
              <a:t>: </a:t>
            </a:r>
            <a:r>
              <a:rPr lang="en-US" dirty="0">
                <a:solidFill>
                  <a:srgbClr val="0070C0"/>
                </a:solidFill>
              </a:rPr>
              <a:t>power distance</a:t>
            </a:r>
            <a:r>
              <a:rPr lang="en-US" dirty="0">
                <a:solidFill>
                  <a:srgbClr val="FFC000"/>
                </a:solidFill>
              </a:rPr>
              <a:t>, individualism</a:t>
            </a:r>
            <a:r>
              <a:rPr lang="en-US" dirty="0"/>
              <a:t>, </a:t>
            </a:r>
            <a:r>
              <a:rPr lang="en-US" dirty="0">
                <a:solidFill>
                  <a:srgbClr val="00B0F0"/>
                </a:solidFill>
              </a:rPr>
              <a:t>masculinity</a:t>
            </a:r>
            <a:r>
              <a:rPr lang="en-US" dirty="0"/>
              <a:t>, </a:t>
            </a:r>
            <a:r>
              <a:rPr lang="en-US" dirty="0">
                <a:solidFill>
                  <a:srgbClr val="C00000"/>
                </a:solidFill>
              </a:rPr>
              <a:t>uncertainty avoidance</a:t>
            </a:r>
            <a:r>
              <a:rPr lang="en-US" dirty="0"/>
              <a:t>, and </a:t>
            </a:r>
            <a:r>
              <a:rPr lang="en-US" dirty="0">
                <a:solidFill>
                  <a:srgbClr val="00B050"/>
                </a:solidFill>
              </a:rPr>
              <a:t>long-term orientation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Edward </a:t>
            </a:r>
            <a:r>
              <a:rPr lang="en-US" dirty="0"/>
              <a:t>T. Hall </a:t>
            </a:r>
            <a:r>
              <a:rPr lang="en-US" dirty="0" smtClean="0"/>
              <a:t>, </a:t>
            </a:r>
            <a:r>
              <a:rPr lang="en-US" dirty="0"/>
              <a:t>focuses </a:t>
            </a:r>
            <a:r>
              <a:rPr lang="en-US" dirty="0">
                <a:solidFill>
                  <a:srgbClr val="FF0000"/>
                </a:solidFill>
              </a:rPr>
              <a:t>on three </a:t>
            </a:r>
            <a:r>
              <a:rPr lang="en-US" dirty="0"/>
              <a:t>main categories for how communications and interactions between cultures differ: </a:t>
            </a:r>
            <a:r>
              <a:rPr lang="en-US" dirty="0">
                <a:solidFill>
                  <a:srgbClr val="00B050"/>
                </a:solidFill>
              </a:rPr>
              <a:t>high-context versus low-context communications</a:t>
            </a:r>
            <a:r>
              <a:rPr lang="en-US" dirty="0">
                <a:solidFill>
                  <a:srgbClr val="C00000"/>
                </a:solidFill>
              </a:rPr>
              <a:t>, space</a:t>
            </a:r>
            <a:r>
              <a:rPr lang="en-US" dirty="0"/>
              <a:t>, and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attitudes toward time.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Power distance </a:t>
            </a:r>
            <a:endParaRPr lang="fa-I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refers to how openly a society or culture accepts or does not accept differences between people, as in hierarchies in the workplace, in politics, and so on. </a:t>
            </a:r>
          </a:p>
          <a:p>
            <a:r>
              <a:rPr lang="en-US" dirty="0" smtClean="0"/>
              <a:t>For example, </a:t>
            </a:r>
            <a:r>
              <a:rPr lang="en-US" i="1" dirty="0" smtClean="0"/>
              <a:t>high power distance</a:t>
            </a:r>
            <a:r>
              <a:rPr lang="en-US" dirty="0" smtClean="0"/>
              <a:t> cultures openly accept that a boss is “higher” and as such deserves a more formal respect and authority. </a:t>
            </a:r>
          </a:p>
          <a:p>
            <a:r>
              <a:rPr lang="en-US" dirty="0" smtClean="0"/>
              <a:t>Examples of these cultures include Japan, Mexico, and the Philippines. In Japan or Mexico, the senior person is almost a father figure and is automatically given respect and usually loyalty without questions</a:t>
            </a:r>
            <a:endParaRPr lang="fa-I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Individualism</a:t>
            </a:r>
            <a:endParaRPr lang="fa-I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It refers to people’s tendency to take care of themselves and their immediate circle of family and friends, perhaps at the expense of the overall society.</a:t>
            </a:r>
          </a:p>
          <a:p>
            <a:r>
              <a:rPr lang="en-US" dirty="0" smtClean="0"/>
              <a:t> In individualistic cultures, what counts most is self-realization. Initiating alone, sweating alone, achieving alone—not necessarily collective efforts—are what win applause. </a:t>
            </a:r>
          </a:p>
          <a:p>
            <a:r>
              <a:rPr lang="en-US" dirty="0" smtClean="0"/>
              <a:t>In individualistic cultures, competition is the fuel of success.</a:t>
            </a:r>
            <a:endParaRPr lang="fa-I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masculinity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It’s about how a society views traits that are considered masculine or feminine</a:t>
            </a:r>
          </a:p>
          <a:p>
            <a:r>
              <a:rPr lang="en-US" dirty="0" smtClean="0"/>
              <a:t> In masculine-oriented cultures, gender roles are usually crisply defined. Men tend to be more focused on performance, ambition, and material success. </a:t>
            </a:r>
          </a:p>
          <a:p>
            <a:r>
              <a:rPr lang="en-US" dirty="0" smtClean="0"/>
              <a:t>They cut tough and independent personas, while women cultivate modesty and quality of life. </a:t>
            </a:r>
          </a:p>
          <a:p>
            <a:r>
              <a:rPr lang="en-US" dirty="0" smtClean="0"/>
              <a:t>Cultures in Japan and Latin American are examples of masculine-oriented cultures.</a:t>
            </a:r>
            <a:endParaRPr lang="fa-I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1499</Words>
  <Application>Microsoft Office PowerPoint</Application>
  <PresentationFormat>On-screen Show (4:3)</PresentationFormat>
  <Paragraphs>103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Office Theme</vt:lpstr>
      <vt:lpstr>Chapter 3</vt:lpstr>
      <vt:lpstr>What Is Culture ?</vt:lpstr>
      <vt:lpstr>What Is Culture?</vt:lpstr>
      <vt:lpstr>What Kinds of Culture Are There?</vt:lpstr>
      <vt:lpstr>What Kinds of Culture Are There?</vt:lpstr>
      <vt:lpstr>Geert Hofstede, Edward T. Hall </vt:lpstr>
      <vt:lpstr>Power distance </vt:lpstr>
      <vt:lpstr>Individualism</vt:lpstr>
      <vt:lpstr>masculinity</vt:lpstr>
      <vt:lpstr>uncertainty avoidance </vt:lpstr>
      <vt:lpstr>uncertainty avoidance </vt:lpstr>
      <vt:lpstr>long-term orientation</vt:lpstr>
      <vt:lpstr>long-term orientation</vt:lpstr>
      <vt:lpstr>other determinants of culture.</vt:lpstr>
      <vt:lpstr>What Else Determines a Culture?</vt:lpstr>
      <vt:lpstr>Understanding How Culture Impacts Local Business Practices</vt:lpstr>
      <vt:lpstr>Spotlight on Cultures and Entrepreneurship</vt:lpstr>
      <vt:lpstr>Impact of Culture on Business</vt:lpstr>
      <vt:lpstr>Impact of Culture on Business</vt:lpstr>
      <vt:lpstr>global business ethics</vt:lpstr>
      <vt:lpstr>global business ethics</vt:lpstr>
      <vt:lpstr>Conducting Business and Negotiating</vt:lpstr>
      <vt:lpstr>Conducting Business and Negotiating</vt:lpstr>
      <vt:lpstr>Conducting Business and Negotiating</vt:lpstr>
      <vt:lpstr>Conducting Business and Negotiating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Server</dc:creator>
  <cp:lastModifiedBy>sonaymomeni</cp:lastModifiedBy>
  <cp:revision>17</cp:revision>
  <dcterms:created xsi:type="dcterms:W3CDTF">2013-09-07T04:01:33Z</dcterms:created>
  <dcterms:modified xsi:type="dcterms:W3CDTF">2018-04-09T22:19:15Z</dcterms:modified>
</cp:coreProperties>
</file>